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2" r:id="rId2"/>
    <p:sldId id="307" r:id="rId3"/>
    <p:sldId id="298" r:id="rId4"/>
    <p:sldId id="301" r:id="rId5"/>
    <p:sldId id="311" r:id="rId6"/>
    <p:sldId id="313" r:id="rId7"/>
    <p:sldId id="315" r:id="rId8"/>
    <p:sldId id="316" r:id="rId9"/>
    <p:sldId id="310" r:id="rId10"/>
    <p:sldId id="318" r:id="rId11"/>
    <p:sldId id="319" r:id="rId12"/>
    <p:sldId id="300" r:id="rId13"/>
    <p:sldId id="31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949"/>
    <a:srgbClr val="1B1B1B"/>
    <a:srgbClr val="A192D3"/>
    <a:srgbClr val="88ABAD"/>
    <a:srgbClr val="3E99B4"/>
    <a:srgbClr val="5D5BA0"/>
    <a:srgbClr val="F47C30"/>
    <a:srgbClr val="8ED0E6"/>
    <a:srgbClr val="EEEEEE"/>
    <a:srgbClr val="43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0" autoAdjust="0"/>
    <p:restoredTop sz="94660"/>
  </p:normalViewPr>
  <p:slideViewPr>
    <p:cSldViewPr snapToGrid="0">
      <p:cViewPr varScale="1">
        <p:scale>
          <a:sx n="85" d="100"/>
          <a:sy n="85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13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39"/>
            <a:ext cx="36576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39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4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53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6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1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8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3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4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1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7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422258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모바일로봇프로그래밍</a:t>
            </a:r>
            <a:endParaRPr lang="en-US" altLang="ko-KR" sz="2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Turtlebot3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자율주행시스템</a:t>
            </a:r>
            <a:endParaRPr lang="en-US" altLang="ko-KR" sz="32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기말프로젝트 </a:t>
            </a:r>
            <a:r>
              <a:rPr lang="en-US" altLang="ko-KR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</a:t>
            </a:r>
            <a:endParaRPr lang="en-US" altLang="ko-KR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김승재</a:t>
            </a: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컴퓨터학부</a:t>
            </a:r>
            <a:endParaRPr lang="en-US" altLang="ko-KR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김만기</a:t>
            </a: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경제통상학부</a:t>
            </a:r>
            <a:endParaRPr lang="en-US" altLang="ko-KR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이병도 </a:t>
            </a: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컴퓨터학부</a:t>
            </a:r>
            <a:endParaRPr lang="en-US" altLang="ko-KR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홍두표 </a:t>
            </a:r>
            <a:r>
              <a:rPr lang="ko-KR" altLang="en-US" sz="14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컴퓨터학부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444352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ROS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96693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TURTLEBOT3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1022729"/>
            <a:ext cx="482618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동영상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시청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618998-385D-4FFB-9A51-DCE64AE66F99}"/>
              </a:ext>
            </a:extLst>
          </p:cNvPr>
          <p:cNvSpPr/>
          <p:nvPr/>
        </p:nvSpPr>
        <p:spPr>
          <a:xfrm>
            <a:off x="4265811" y="6216694"/>
            <a:ext cx="3323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https://youtu.be/OhsJZjY_e3M</a:t>
            </a:r>
          </a:p>
        </p:txBody>
      </p:sp>
      <p:pic>
        <p:nvPicPr>
          <p:cNvPr id="2" name="robot_programing_test(1)">
            <a:hlinkClick r:id="" action="ppaction://media"/>
            <a:extLst>
              <a:ext uri="{FF2B5EF4-FFF2-40B4-BE49-F238E27FC236}">
                <a16:creationId xmlns:a16="http://schemas.microsoft.com/office/drawing/2014/main" id="{AA3D56F8-3B51-4946-B65A-D62B2EF6D9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8109" y="1638282"/>
            <a:ext cx="7635781" cy="42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4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1022729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Rqt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1CD28874-5D9F-4C0F-9861-EB8E4BD16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2133569"/>
            <a:ext cx="9219686" cy="35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4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289290" y="2089044"/>
            <a:ext cx="9696210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b="1" dirty="0">
                <a:solidFill>
                  <a:schemeClr val="bg1"/>
                </a:solidFill>
              </a:rPr>
              <a:t>질의</a:t>
            </a:r>
            <a:r>
              <a:rPr lang="en-US" altLang="ko-KR" sz="8000" b="1" dirty="0">
                <a:solidFill>
                  <a:schemeClr val="bg1"/>
                </a:solidFill>
              </a:rPr>
              <a:t> </a:t>
            </a:r>
            <a:r>
              <a:rPr lang="ko-KR" altLang="en-US" sz="8000" b="1" dirty="0">
                <a:solidFill>
                  <a:schemeClr val="bg1"/>
                </a:solidFill>
              </a:rPr>
              <a:t>응답</a:t>
            </a:r>
            <a:r>
              <a:rPr lang="en-US" altLang="ko-KR" sz="8000" b="1" dirty="0">
                <a:solidFill>
                  <a:schemeClr val="bg1"/>
                </a:solidFill>
              </a:rPr>
              <a:t>.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289290" y="2089044"/>
            <a:ext cx="9696210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b="1" dirty="0"/>
              <a:t>감사합니다</a:t>
            </a:r>
            <a:r>
              <a:rPr lang="en-US" altLang="ko-KR" sz="8000" b="1" dirty="0"/>
              <a:t>!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68442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03418" y="1126165"/>
            <a:ext cx="4222582" cy="2774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차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과정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1" indent="-457200">
              <a:lnSpc>
                <a:spcPct val="200000"/>
              </a:lnSpc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질의 응답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444352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ROS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96693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TURTLEBOT3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7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38490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38491" y="4808634"/>
            <a:ext cx="22494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신호 검출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18687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15069" y="2774879"/>
            <a:ext cx="1556429" cy="15564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18688" y="4808634"/>
            <a:ext cx="22494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주차 공간 탐색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98884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98885" y="4808634"/>
            <a:ext cx="22494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11558" y="1158174"/>
            <a:ext cx="37688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TURTLEBOT </a:t>
            </a:r>
            <a:r>
              <a:rPr lang="ko-KR" altLang="en-US" sz="2000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자율주행시스템</a:t>
            </a:r>
            <a:endParaRPr lang="en-US" altLang="ko-KR" sz="2000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58849" y="1966873"/>
            <a:ext cx="104067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 만 기</a:t>
            </a: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38490" y="234844"/>
            <a:ext cx="48261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모바일로봇프로그래밍</a:t>
            </a:r>
            <a:r>
              <a:rPr lang="en-US" altLang="ko-KR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ko-KR" altLang="en-US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44800" y="5826929"/>
            <a:ext cx="9794311" cy="51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ctr"/>
          <a:lstStyle/>
          <a:p>
            <a:pPr lvl="0" algn="r"/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38490" y="5826928"/>
            <a:ext cx="9794310" cy="5102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9" name="Picture 5" descr="C:\Users\basic\AppData\Local\Microsoft\Windows\INetCache\IE\GMQAH3HI\2303201617361758015-Business%20Pers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68" y="2866386"/>
            <a:ext cx="1541288" cy="154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Users\basic\AppData\Local\Microsoft\Windows\INetCache\IE\GMQAH3HI\2303201617361758015-Business%20Pers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142" y="2790020"/>
            <a:ext cx="1541288" cy="154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Users\basic\AppData\Local\Microsoft\Windows\INetCache\IE\GMQAH3HI\2303201617361758015-Business%20Pers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55" y="2866386"/>
            <a:ext cx="1541288" cy="154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8789684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5" descr="C:\Users\basic\AppData\Local\Microsoft\Windows\INetCache\IE\GMQAH3HI\2303201617361758015-Business%20Pers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755" y="2866386"/>
            <a:ext cx="1541288" cy="154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789684" y="4808634"/>
            <a:ext cx="22494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차선 추종 주행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323067" y="1966872"/>
            <a:ext cx="104067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 승 재</a:t>
            </a: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394063" y="2002587"/>
            <a:ext cx="104067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 두 표</a:t>
            </a: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803260" y="2002588"/>
            <a:ext cx="104067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rgbClr val="2121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병 도</a:t>
            </a:r>
            <a:endParaRPr lang="en-US" altLang="ko-KR" b="1" dirty="0">
              <a:solidFill>
                <a:srgbClr val="21212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26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365924" y="374520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210847" y="366767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497595" y="366767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25547" y="366766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497595" y="3667666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831309" y="366767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98385" y="2368225"/>
            <a:ext cx="53106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    1</a:t>
            </a:r>
            <a:r>
              <a:rPr lang="ko-KR" altLang="en-US" sz="1600" b="1" dirty="0">
                <a:solidFill>
                  <a:srgbClr val="212121"/>
                </a:solidFill>
              </a:rPr>
              <a:t>주차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프로젝트 아이디어 회의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ko-KR" sz="1200" dirty="0"/>
              <a:t>프로젝트 주제 결정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ko-KR" sz="1200" dirty="0"/>
              <a:t>자료조사</a:t>
            </a:r>
            <a:r>
              <a:rPr lang="en-US" altLang="ko-KR" sz="1200" dirty="0"/>
              <a:t> </a:t>
            </a:r>
            <a:r>
              <a:rPr lang="ko-KR" altLang="en-US" sz="1200" dirty="0"/>
              <a:t>및 학습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778498" y="3877342"/>
            <a:ext cx="386403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    2</a:t>
            </a:r>
            <a:r>
              <a:rPr lang="ko-KR" altLang="en-US" sz="1600" b="1" dirty="0"/>
              <a:t>주차</a:t>
            </a:r>
            <a:endParaRPr lang="en-US" altLang="ko-KR" sz="1600" b="1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역할 분담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개발 진행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일정 조율</a:t>
            </a:r>
            <a:endParaRPr lang="en-US" altLang="ko-KR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6635365" y="2363184"/>
            <a:ext cx="35836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     3</a:t>
            </a:r>
            <a:r>
              <a:rPr lang="ko-KR" altLang="en-US" sz="1600" b="1" dirty="0"/>
              <a:t>주차</a:t>
            </a:r>
            <a:endParaRPr lang="en-US" altLang="ko-KR" sz="1600" b="1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분담 기능 통합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테스트 진행 및 오류 수정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보고서 작성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9590227" y="3886980"/>
            <a:ext cx="196981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3300"/>
                </a:solidFill>
              </a:rPr>
              <a:t>프로젝트 발표</a:t>
            </a:r>
            <a:r>
              <a:rPr lang="en-US" altLang="ko-KR" sz="2000" b="1" dirty="0">
                <a:solidFill>
                  <a:srgbClr val="FF3300"/>
                </a:solidFill>
              </a:rPr>
              <a:t>!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194664" y="925076"/>
            <a:ext cx="4826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진행 일정</a:t>
            </a:r>
          </a:p>
        </p:txBody>
      </p: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22" idx="3"/>
            <a:endCxn id="5" idx="3"/>
          </p:cNvCxnSpPr>
          <p:nvPr/>
        </p:nvCxnSpPr>
        <p:spPr>
          <a:xfrm flipV="1">
            <a:off x="2896163" y="3834746"/>
            <a:ext cx="6480384" cy="2134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68300" y="1836031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개발 관련 자료 관리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68300" y="3200023"/>
            <a:ext cx="4108210" cy="12954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meeting</a:t>
            </a:r>
            <a:endParaRPr lang="en-US" altLang="ko-KR" sz="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메신저를 통해 수시로 개발 회의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일정 조율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68300" y="4579646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Offline meeting</a:t>
            </a:r>
          </a:p>
          <a:p>
            <a:pPr marL="0" lvl="1">
              <a:lnSpc>
                <a:spcPct val="150000"/>
              </a:lnSpc>
            </a:pPr>
            <a:endParaRPr lang="en-US" altLang="ko-KR" sz="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직접 모여 집중 개발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194664" y="925076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진행 방법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74215" y="3299980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9211069" y="2870272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211069" y="4483935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211069" y="3686521"/>
            <a:ext cx="1129952" cy="112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3309529" y="2447623"/>
            <a:ext cx="458771" cy="2743615"/>
          </a:xfrm>
          <a:prstGeom prst="leftBracket">
            <a:avLst>
              <a:gd name="adj" fmla="val 902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왼쪽 대괄호 43"/>
          <p:cNvSpPr/>
          <p:nvPr/>
        </p:nvSpPr>
        <p:spPr>
          <a:xfrm flipH="1">
            <a:off x="7866811" y="2426374"/>
            <a:ext cx="629883" cy="2743615"/>
          </a:xfrm>
          <a:prstGeom prst="leftBracket">
            <a:avLst>
              <a:gd name="adj" fmla="val 645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과정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3074" name="Picture 2" descr="C:\Users\basic\AppData\Local\Microsoft\Windows\INetCache\IE\GMQAH3HI\github_icon-w2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13" y="3363480"/>
            <a:ext cx="1002952" cy="10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9504197" y="2999724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9217472" y="1869772"/>
            <a:ext cx="1129952" cy="112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9497794" y="3880490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40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9497793" y="4840206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6" name="Group 4"/>
          <p:cNvGrpSpPr>
            <a:grpSpLocks noChangeAspect="1"/>
          </p:cNvGrpSpPr>
          <p:nvPr/>
        </p:nvGrpSpPr>
        <p:grpSpPr bwMode="auto">
          <a:xfrm>
            <a:off x="9504197" y="2117840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34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961152"/>
            <a:ext cx="482618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장애물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8090" y="2450751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장애물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회피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알고리즘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정해진 범위 안에 장애물이 감지된다면 경로를 변경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81673" y="2974198"/>
            <a:ext cx="13303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그림</a:t>
            </a:r>
            <a:r>
              <a:rPr lang="en-US" altLang="ko-KR" sz="1200" b="1" dirty="0">
                <a:solidFill>
                  <a:srgbClr val="212121"/>
                </a:solidFill>
              </a:rPr>
              <a:t>1. </a:t>
            </a:r>
            <a:r>
              <a:rPr lang="ko-KR" altLang="en-US" sz="1200" b="1" dirty="0">
                <a:solidFill>
                  <a:srgbClr val="212121"/>
                </a:solidFill>
              </a:rPr>
              <a:t>장애물</a:t>
            </a:r>
            <a:r>
              <a:rPr lang="en-US" altLang="ko-KR" sz="1200" b="1" dirty="0">
                <a:solidFill>
                  <a:srgbClr val="212121"/>
                </a:solidFill>
              </a:rPr>
              <a:t> </a:t>
            </a:r>
            <a:r>
              <a:rPr lang="ko-KR" altLang="en-US" sz="1200" b="1" dirty="0">
                <a:solidFill>
                  <a:srgbClr val="212121"/>
                </a:solidFill>
              </a:rPr>
              <a:t>인식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090" y="4414505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Laser Distance Sensor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레이저를 이용해 주변의 장애물을 탐지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8" name="picture 3" descr="그림입니다. 원본 그림의 이름: CLP000012a40003.bmp 원본 그림의 크기: 가로 412pixel, 세로 382pixel"/>
          <p:cNvPicPr/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>
          <a:xfrm>
            <a:off x="6777146" y="2112433"/>
            <a:ext cx="2459988" cy="1972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4" descr="그림입니다. 원본 그림의 이름: CLP000012a40004.bmp 원본 그림의 크기: 가로 381pixel, 세로 378pixel"/>
          <p:cNvPicPr/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8580056" y="4246035"/>
            <a:ext cx="2443544" cy="191403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rgbClr val="0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직사각형 49"/>
          <p:cNvSpPr/>
          <p:nvPr/>
        </p:nvSpPr>
        <p:spPr>
          <a:xfrm>
            <a:off x="7136406" y="5023132"/>
            <a:ext cx="13303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그림</a:t>
            </a:r>
            <a:r>
              <a:rPr lang="en-US" altLang="ko-KR" sz="1200" b="1" dirty="0">
                <a:solidFill>
                  <a:srgbClr val="212121"/>
                </a:solidFill>
              </a:rPr>
              <a:t>2. </a:t>
            </a:r>
            <a:r>
              <a:rPr lang="ko-KR" altLang="en-US" sz="1200" b="1" dirty="0">
                <a:solidFill>
                  <a:srgbClr val="212121"/>
                </a:solidFill>
              </a:rPr>
              <a:t>장애물</a:t>
            </a:r>
            <a:r>
              <a:rPr lang="en-US" altLang="ko-KR" sz="1200" b="1" dirty="0">
                <a:solidFill>
                  <a:srgbClr val="212121"/>
                </a:solidFill>
              </a:rPr>
              <a:t> </a:t>
            </a:r>
            <a:r>
              <a:rPr lang="ko-KR" altLang="en-US" sz="1200" b="1" dirty="0">
                <a:solidFill>
                  <a:srgbClr val="212121"/>
                </a:solidFill>
              </a:rPr>
              <a:t>회피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5822405" y="1764718"/>
            <a:ext cx="6895" cy="532188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82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961152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신호 판별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8090" y="2501551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패턴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인식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6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카메라 영상의 물체 정보를 읽어 도형의 패턴을 파악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207970" y="2356132"/>
            <a:ext cx="103105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그림</a:t>
            </a:r>
            <a:r>
              <a:rPr lang="en-US" altLang="ko-KR" sz="1200" b="1" dirty="0">
                <a:solidFill>
                  <a:srgbClr val="212121"/>
                </a:solidFill>
              </a:rPr>
              <a:t>3. </a:t>
            </a:r>
            <a:r>
              <a:rPr lang="ko-KR" altLang="en-US" sz="1200" b="1" dirty="0">
                <a:solidFill>
                  <a:srgbClr val="212121"/>
                </a:solidFill>
              </a:rPr>
              <a:t>신호들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8090" y="4437043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색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인식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RGB</a:t>
            </a:r>
            <a:r>
              <a:rPr lang="ko-KR" altLang="en-US" sz="1400" dirty="0">
                <a:solidFill>
                  <a:schemeClr val="bg1"/>
                </a:solidFill>
              </a:rPr>
              <a:t>값을 이용해 색 분류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5" name="Picture 4" descr="20190618_21003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18300" y="4584699"/>
            <a:ext cx="2607732" cy="1955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20190618_21001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2133600"/>
            <a:ext cx="2425700" cy="1819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20190618_21002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2819400"/>
            <a:ext cx="2523067" cy="1892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5822405" y="1701218"/>
            <a:ext cx="6895" cy="532188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7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961152"/>
            <a:ext cx="482618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90790" y="3512321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주차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 </a:t>
            </a: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함수</a:t>
            </a:r>
            <a:endParaRPr lang="en-US" altLang="ko-KR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  <a:ea typeface="나눔고딕"/>
              <a:cs typeface="나눔고딕"/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주차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 </a:t>
            </a: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알고리즘</a:t>
            </a:r>
            <a:r>
              <a:rPr lang="en-US" altLang="ko-KR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 </a:t>
            </a:r>
            <a:r>
              <a:rPr lang="ko-KR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나눔고딕"/>
                <a:cs typeface="나눔고딕"/>
              </a:rPr>
              <a:t>구현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211454" y="1683032"/>
            <a:ext cx="94128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그림</a:t>
            </a:r>
            <a:r>
              <a:rPr lang="en-US" altLang="ko-KR" sz="1200" b="1" dirty="0">
                <a:solidFill>
                  <a:srgbClr val="212121"/>
                </a:solidFill>
              </a:rPr>
              <a:t>4. </a:t>
            </a:r>
            <a:r>
              <a:rPr lang="ko-KR" altLang="en-US" sz="1200" b="1" dirty="0">
                <a:solidFill>
                  <a:srgbClr val="212121"/>
                </a:solidFill>
              </a:rPr>
              <a:t>주</a:t>
            </a:r>
            <a:r>
              <a:rPr lang="en-US" altLang="ko-KR" sz="1200" b="1" dirty="0">
                <a:solidFill>
                  <a:srgbClr val="212121"/>
                </a:solidFill>
              </a:rPr>
              <a:t> </a:t>
            </a:r>
            <a:r>
              <a:rPr lang="ko-KR" altLang="en-US" sz="1200" b="1" dirty="0">
                <a:solidFill>
                  <a:srgbClr val="212121"/>
                </a:solidFill>
              </a:rPr>
              <a:t>차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cxnSp>
        <p:nvCxnSpPr>
          <p:cNvPr id="8" name="Straight Connector 7"/>
          <p:cNvCxnSpPr>
            <a:stCxn id="55" idx="2"/>
          </p:cNvCxnSpPr>
          <p:nvPr/>
        </p:nvCxnSpPr>
        <p:spPr>
          <a:xfrm>
            <a:off x="5822405" y="1576705"/>
            <a:ext cx="6895" cy="5281295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4900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2501900"/>
            <a:ext cx="4140200" cy="2987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33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409312" y="1022729"/>
            <a:ext cx="48261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차선 추종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63356" y="45639"/>
            <a:ext cx="48261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17790" y="2171351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차선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인식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카메라를 이용해 차선의 색을 기준으로 차선 검출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17790" y="3535343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허프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변환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Edge</a:t>
            </a:r>
            <a:r>
              <a:rPr lang="ko-KR" altLang="en-US" sz="1200" dirty="0">
                <a:solidFill>
                  <a:schemeClr val="bg1"/>
                </a:solidFill>
              </a:rPr>
              <a:t>들을 </a:t>
            </a:r>
            <a:r>
              <a:rPr lang="ko-KR" altLang="en-US" sz="1200" dirty="0" err="1">
                <a:solidFill>
                  <a:schemeClr val="bg1"/>
                </a:solidFill>
              </a:rPr>
              <a:t>스케일링하여</a:t>
            </a:r>
            <a:r>
              <a:rPr lang="ko-KR" altLang="en-US" sz="1200" dirty="0">
                <a:solidFill>
                  <a:schemeClr val="bg1"/>
                </a:solidFill>
              </a:rPr>
              <a:t> 선으로 변환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17790" y="4914966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추종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알고리즘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차선 범위 내 주행 또는 차선을 따라가며 주행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822405" y="1576705"/>
            <a:ext cx="6895" cy="5281295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가구이(가) 표시된 사진&#10;&#10;자동 생성된 설명">
            <a:extLst>
              <a:ext uri="{FF2B5EF4-FFF2-40B4-BE49-F238E27FC236}">
                <a16:creationId xmlns:a16="http://schemas.microsoft.com/office/drawing/2014/main" id="{22E9E22C-4C2E-4CA7-8CD8-2F58508F6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34" y="2491110"/>
            <a:ext cx="3899652" cy="2932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D6A13B-47A8-47CE-95F6-49610E004A2E}"/>
              </a:ext>
            </a:extLst>
          </p:cNvPr>
          <p:cNvSpPr/>
          <p:nvPr/>
        </p:nvSpPr>
        <p:spPr>
          <a:xfrm>
            <a:off x="8379887" y="2016918"/>
            <a:ext cx="1292341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그림</a:t>
            </a:r>
            <a:r>
              <a:rPr lang="en-US" altLang="ko-KR" sz="1200" b="1" dirty="0">
                <a:solidFill>
                  <a:srgbClr val="212121"/>
                </a:solidFill>
              </a:rPr>
              <a:t>5.</a:t>
            </a:r>
            <a:r>
              <a:rPr lang="ko-KR" altLang="en-US" sz="1200" b="1" dirty="0">
                <a:solidFill>
                  <a:srgbClr val="212121"/>
                </a:solidFill>
              </a:rPr>
              <a:t>차선 추종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2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</TotalTime>
  <Words>275</Words>
  <Application>Microsoft Office PowerPoint</Application>
  <PresentationFormat>와이드스크린</PresentationFormat>
  <Paragraphs>114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나눔고딕</vt:lpstr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Du-Pyo Hong</cp:lastModifiedBy>
  <cp:revision>121</cp:revision>
  <dcterms:created xsi:type="dcterms:W3CDTF">2017-10-09T06:24:25Z</dcterms:created>
  <dcterms:modified xsi:type="dcterms:W3CDTF">2019-06-19T10:59:21Z</dcterms:modified>
</cp:coreProperties>
</file>